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86" r:id="rId3"/>
    <p:sldId id="258" r:id="rId4"/>
    <p:sldId id="259" r:id="rId5"/>
    <p:sldId id="260" r:id="rId6"/>
    <p:sldId id="261" r:id="rId7"/>
    <p:sldId id="287" r:id="rId8"/>
    <p:sldId id="288" r:id="rId9"/>
    <p:sldId id="289" r:id="rId10"/>
    <p:sldId id="291" r:id="rId11"/>
    <p:sldId id="278" r:id="rId12"/>
  </p:sldIdLst>
  <p:sldSz cx="9144000" cy="6858000" type="screen4x3"/>
  <p:notesSz cx="7004050" cy="9223375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1" d="100"/>
          <a:sy n="71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088" cy="461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67341" y="0"/>
            <a:ext cx="3035088" cy="461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C1CCD-4320-4EC9-9FE0-01CFCC189D83}" type="datetimeFigureOut">
              <a:rPr lang="es-MX" smtClean="0"/>
              <a:t>20/04/2012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0405" y="4381103"/>
            <a:ext cx="5603240" cy="415051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3035088" cy="4611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67341" y="8760606"/>
            <a:ext cx="3035088" cy="4611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B71FD-F0DC-4718-AD25-AFA61E9C7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486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66C8D-E80E-E542-9227-54FAE565FDD3}" type="datetimeFigureOut">
              <a:rPr lang="es-ES_tradnl" smtClean="0"/>
              <a:pPr/>
              <a:t>20/04/2012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730410" y="6310139"/>
            <a:ext cx="2211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Abril 20, de 2012</a:t>
            </a:r>
            <a:endParaRPr lang="es-MX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7200" y="2884462"/>
            <a:ext cx="8354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Acta Entrega-Recepción </a:t>
            </a:r>
          </a:p>
          <a:p>
            <a:pPr algn="ctr"/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MX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Planteles</a:t>
            </a:r>
            <a:r>
              <a:rPr lang="es-MX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Educativos </a:t>
            </a:r>
            <a:endParaRPr lang="es-MX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1" t="20217" r="16160" b="71845"/>
          <a:stretch/>
        </p:blipFill>
        <p:spPr bwMode="auto">
          <a:xfrm>
            <a:off x="1" y="0"/>
            <a:ext cx="9144000" cy="75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/>
          <p:nvPr/>
        </p:nvPicPr>
        <p:blipFill rotWithShape="1">
          <a:blip r:embed="rId3"/>
          <a:srcRect l="24319" t="29841" r="24151" b="17102"/>
          <a:stretch/>
        </p:blipFill>
        <p:spPr bwMode="auto">
          <a:xfrm>
            <a:off x="537883" y="1331259"/>
            <a:ext cx="7866529" cy="43030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6 Imagen"/>
          <p:cNvPicPr/>
          <p:nvPr/>
        </p:nvPicPr>
        <p:blipFill rotWithShape="1">
          <a:blip r:embed="rId4"/>
          <a:srcRect l="28571" t="68889" r="26020" b="8237"/>
          <a:stretch/>
        </p:blipFill>
        <p:spPr bwMode="auto">
          <a:xfrm>
            <a:off x="537883" y="4801440"/>
            <a:ext cx="8148917" cy="19355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-1" y="44995"/>
            <a:ext cx="5124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Formato de acta:</a:t>
            </a:r>
          </a:p>
        </p:txBody>
      </p:sp>
    </p:spTree>
    <p:extLst>
      <p:ext uri="{BB962C8B-B14F-4D97-AF65-F5344CB8AC3E}">
        <p14:creationId xmlns:p14="http://schemas.microsoft.com/office/powerpoint/2010/main" val="377727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0" t="20217" r="11782" b="71845"/>
          <a:stretch/>
        </p:blipFill>
        <p:spPr bwMode="auto">
          <a:xfrm>
            <a:off x="0" y="0"/>
            <a:ext cx="9144000" cy="75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22382" y="1052736"/>
            <a:ext cx="842608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itchFamily="34" charset="0"/>
              <a:buChar char="•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l acta se presentará en cinco tantos en original firmada y rubricada por el servidor público saliente y entrante, el fedatario y los dos testigos. 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e necesitarán copias de identificación de las personas que intervienen en la firma del acta, deberá traer 5 copias de cada credencial firmadas en cada una por el servidor público saliente, el fedatario y los dos testigos. 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Las hojas de los anexos deberán foliarse de forma consecutiva, el acta y las copias de credenciales no se foliarán.  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A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gregar separadores a los anexos que distingan a uno de otro que contengan el nombre, el número de anexo y la ubicación del mismo.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n caso de que no aplique, alguno de los anexos deberá de poner adelante del nombre del anexo dentro del acta </a:t>
            </a:r>
            <a:r>
              <a:rPr lang="es-MX" sz="2000" b="1" i="1" dirty="0" smtClean="0">
                <a:latin typeface="Arial" pitchFamily="34" charset="0"/>
                <a:cs typeface="Arial" pitchFamily="34" charset="0"/>
              </a:rPr>
              <a:t>“(no aplica)”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 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-1" y="-3118"/>
            <a:ext cx="5124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R</a:t>
            </a:r>
            <a:r>
              <a:rPr lang="es-MX" sz="2400" b="1" dirty="0" smtClean="0">
                <a:solidFill>
                  <a:schemeClr val="bg1"/>
                </a:solidFill>
              </a:rPr>
              <a:t>equisitos que </a:t>
            </a:r>
            <a:r>
              <a:rPr lang="es-MX" sz="2400" b="1" dirty="0" smtClean="0">
                <a:solidFill>
                  <a:schemeClr val="bg1"/>
                </a:solidFill>
              </a:rPr>
              <a:t>deberá observar</a:t>
            </a:r>
            <a:r>
              <a:rPr lang="es-MX" sz="2400" b="1" dirty="0" smtClean="0">
                <a:solidFill>
                  <a:schemeClr val="bg1"/>
                </a:solidFill>
              </a:rPr>
              <a:t>: </a:t>
            </a:r>
            <a:endParaRPr lang="es-MX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56969" y="2501381"/>
            <a:ext cx="81766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Es el documento mediante el cual los docentes hacen constar el proceso de Entrega-Recepción en el que son plasmados aquellos recursos humanos, materiales y financieros así como la información, documentación y asuntos de importancia que tengan bajo su responsabilidad y que en razón de su empleo, puesto, cargo o comisión, les hubieren sido asignados, con motivo de la función desempeñada. </a:t>
            </a:r>
            <a:endParaRPr lang="es-MX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87079" y="95693"/>
            <a:ext cx="380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¿Qué es? 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0" t="20217" r="11782" b="71845"/>
          <a:stretch/>
        </p:blipFill>
        <p:spPr bwMode="auto">
          <a:xfrm>
            <a:off x="0" y="0"/>
            <a:ext cx="9144000" cy="75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61507" y="1487824"/>
            <a:ext cx="83146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Para los servidores públicos 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salientes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: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la entrega de los recursos y, en general, los conceptos en el ejercicio de sus funciones hubiera tenido bajo la responsabilidad encomendada; y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Para los servidores públicos 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entrantes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: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la recepción de los recursos y demás conceptos, constituyendo el punto de partida de su actuación al frente de su nueva responsabilidad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.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-1" y="57755"/>
            <a:ext cx="44230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¿</a:t>
            </a:r>
            <a:r>
              <a:rPr lang="es-ES" sz="2800" b="1" spc="150" dirty="0" smtClean="0">
                <a:ln w="11430"/>
                <a:solidFill>
                  <a:srgbClr val="F8F8F8"/>
                </a:solidFill>
                <a:latin typeface="Arial" pitchFamily="34" charset="0"/>
                <a:cs typeface="Arial" pitchFamily="34" charset="0"/>
              </a:rPr>
              <a:t>Cual</a:t>
            </a:r>
            <a:r>
              <a:rPr lang="es-E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es su finalidad?</a:t>
            </a:r>
            <a:endParaRPr lang="es-ES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423006" y="6028660"/>
            <a:ext cx="4253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b="1" dirty="0">
                <a:latin typeface="Arial" pitchFamily="34" charset="0"/>
                <a:cs typeface="Arial" pitchFamily="34" charset="0"/>
              </a:rPr>
              <a:t> Artículo </a:t>
            </a:r>
            <a:r>
              <a:rPr lang="es-MX" sz="1400" b="1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de la Ley de Entrega Recepción del Estado de Querétaro.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8269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0" t="20217" r="11782" b="71845"/>
          <a:stretch/>
        </p:blipFill>
        <p:spPr bwMode="auto">
          <a:xfrm>
            <a:off x="0" y="0"/>
            <a:ext cx="9144000" cy="75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29471" y="1471435"/>
            <a:ext cx="81870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Todos los directores supervisores y jefes de sector que dejen el cargo, para efectos de evitar incurrir en posibles responsabilidades de carácter administrativas e incluso penales, tanto para el docente que deja el cargo como para el que lo recibe mismos que están obligados a presentar el acta entrega recepción ante el Departamento de Prevención y Evaluación del OIC de USEBEQ. 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De ahí la importancia de que todos los directores (aún los comisionados), supervisores y jefes de sector  sin excepción al finalizar su cargo realicen el acta entrega recepción de plateles educativos.  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15979"/>
            <a:ext cx="47952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Obligados: </a:t>
            </a:r>
            <a:endParaRPr lang="es-MX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423006" y="6028660"/>
            <a:ext cx="4253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b="1" dirty="0">
                <a:latin typeface="Arial" pitchFamily="34" charset="0"/>
                <a:cs typeface="Arial" pitchFamily="34" charset="0"/>
              </a:rPr>
              <a:t> Artículo </a:t>
            </a:r>
            <a:r>
              <a:rPr lang="es-MX" sz="1400" b="1" dirty="0" smtClean="0">
                <a:latin typeface="Arial" pitchFamily="34" charset="0"/>
                <a:cs typeface="Arial" pitchFamily="34" charset="0"/>
              </a:rPr>
              <a:t>6 y 7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de la Ley de Entrega Recepción del Estado de Querétaro.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00233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0" t="20217" r="11782" b="71845"/>
          <a:stretch/>
        </p:blipFill>
        <p:spPr bwMode="auto">
          <a:xfrm>
            <a:off x="0" y="0"/>
            <a:ext cx="9144000" cy="75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414670" y="1806498"/>
            <a:ext cx="832529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Los superiores jerárquicos de los servidores públicos salientes, contarán con 15 días hábiles después de notificada la renuncia o cambio de adscripción para designar al servidor entrante. 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Los servidores públicos salientes cuentan con 30 días hábiles a partir de la separación del cargo, puesto o comisión para presentar su acta de entrega recepción al Departamento de Prevención y Evaluación adscrito al Órgano Interno de Control de la 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U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.S.E.B.E.Q. </a:t>
            </a:r>
          </a:p>
          <a:p>
            <a:pPr algn="just"/>
            <a:endParaRPr lang="es-MX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-1" y="44995"/>
            <a:ext cx="4816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Plazos: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423006" y="6028660"/>
            <a:ext cx="4253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400" b="1" dirty="0">
                <a:latin typeface="Arial" pitchFamily="34" charset="0"/>
                <a:cs typeface="Arial" pitchFamily="34" charset="0"/>
              </a:rPr>
              <a:t> Artículo </a:t>
            </a:r>
            <a:r>
              <a:rPr lang="es-MX" sz="1400" b="1" dirty="0" smtClean="0">
                <a:latin typeface="Arial" pitchFamily="34" charset="0"/>
                <a:cs typeface="Arial" pitchFamily="34" charset="0"/>
              </a:rPr>
              <a:t>6 y 7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de la Ley de Entrega Recepción del Estado de Querétaro.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8690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1" t="20217" r="16160" b="71845"/>
          <a:stretch/>
        </p:blipFill>
        <p:spPr bwMode="auto">
          <a:xfrm>
            <a:off x="1" y="0"/>
            <a:ext cx="9144000" cy="75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32653" y="820746"/>
            <a:ext cx="84786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b="1" dirty="0" smtClean="0">
                <a:latin typeface="Arial" pitchFamily="34" charset="0"/>
                <a:cs typeface="Arial" pitchFamily="34" charset="0"/>
              </a:rPr>
              <a:t>El Acta Circunstanciada de Entrega Recepción de Plateles Educativos debe contener los siguientes requisitos:</a:t>
            </a:r>
          </a:p>
        </p:txBody>
      </p:sp>
      <p:sp>
        <p:nvSpPr>
          <p:cNvPr id="6" name="5 Rectángulo"/>
          <p:cNvSpPr/>
          <p:nvPr/>
        </p:nvSpPr>
        <p:spPr>
          <a:xfrm>
            <a:off x="-1" y="44995"/>
            <a:ext cx="5124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Formato de acta:</a:t>
            </a:r>
          </a:p>
        </p:txBody>
      </p:sp>
      <p:pic>
        <p:nvPicPr>
          <p:cNvPr id="9" name="8 Imagen"/>
          <p:cNvPicPr/>
          <p:nvPr/>
        </p:nvPicPr>
        <p:blipFill rotWithShape="1">
          <a:blip r:embed="rId3"/>
          <a:srcRect l="27210" t="38152" r="27211" b="5662"/>
          <a:stretch/>
        </p:blipFill>
        <p:spPr bwMode="auto">
          <a:xfrm>
            <a:off x="174812" y="1786269"/>
            <a:ext cx="8875059" cy="4816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3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1" t="20217" r="16160" b="71845"/>
          <a:stretch/>
        </p:blipFill>
        <p:spPr bwMode="auto">
          <a:xfrm>
            <a:off x="1" y="0"/>
            <a:ext cx="9144000" cy="75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6 Imagen"/>
          <p:cNvPicPr/>
          <p:nvPr/>
        </p:nvPicPr>
        <p:blipFill rotWithShape="1">
          <a:blip r:embed="rId3"/>
          <a:srcRect l="27190" t="35940" r="26587" b="8252"/>
          <a:stretch/>
        </p:blipFill>
        <p:spPr bwMode="auto">
          <a:xfrm>
            <a:off x="340242" y="1212112"/>
            <a:ext cx="8803758" cy="5337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-1" y="44995"/>
            <a:ext cx="5124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Formato de acta:</a:t>
            </a:r>
          </a:p>
        </p:txBody>
      </p:sp>
    </p:spTree>
    <p:extLst>
      <p:ext uri="{BB962C8B-B14F-4D97-AF65-F5344CB8AC3E}">
        <p14:creationId xmlns:p14="http://schemas.microsoft.com/office/powerpoint/2010/main" val="350052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1" t="20217" r="16160" b="71845"/>
          <a:stretch/>
        </p:blipFill>
        <p:spPr bwMode="auto">
          <a:xfrm>
            <a:off x="1" y="0"/>
            <a:ext cx="9144000" cy="75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-1" y="44995"/>
            <a:ext cx="5124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Formato de acta:</a:t>
            </a:r>
          </a:p>
        </p:txBody>
      </p:sp>
      <p:pic>
        <p:nvPicPr>
          <p:cNvPr id="8" name="7 Imagen"/>
          <p:cNvPicPr/>
          <p:nvPr/>
        </p:nvPicPr>
        <p:blipFill rotWithShape="1">
          <a:blip r:embed="rId3"/>
          <a:srcRect l="27830" t="28571" r="27550" b="12971"/>
          <a:stretch/>
        </p:blipFill>
        <p:spPr bwMode="auto">
          <a:xfrm>
            <a:off x="349624" y="1041991"/>
            <a:ext cx="8579224" cy="53857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5720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1" t="20217" r="16160" b="71845"/>
          <a:stretch/>
        </p:blipFill>
        <p:spPr bwMode="auto">
          <a:xfrm>
            <a:off x="1" y="0"/>
            <a:ext cx="9144000" cy="75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/>
          <p:nvPr/>
        </p:nvPicPr>
        <p:blipFill rotWithShape="1">
          <a:blip r:embed="rId3"/>
          <a:srcRect l="27746" t="27301" r="27151" b="3174"/>
          <a:stretch/>
        </p:blipFill>
        <p:spPr bwMode="auto">
          <a:xfrm>
            <a:off x="295835" y="871870"/>
            <a:ext cx="8713693" cy="56768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-1" y="44995"/>
            <a:ext cx="5124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Formato de acta:</a:t>
            </a:r>
          </a:p>
        </p:txBody>
      </p:sp>
    </p:spTree>
    <p:extLst>
      <p:ext uri="{BB962C8B-B14F-4D97-AF65-F5344CB8AC3E}">
        <p14:creationId xmlns:p14="http://schemas.microsoft.com/office/powerpoint/2010/main" val="37878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550</Words>
  <Application>Microsoft Office PowerPoint</Application>
  <PresentationFormat>Presentación en pantalla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USEBEQ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Arlen</dc:creator>
  <cp:lastModifiedBy>Sandra Guadalupe Rojas Resendiz</cp:lastModifiedBy>
  <cp:revision>32</cp:revision>
  <cp:lastPrinted>2012-04-20T00:45:16Z</cp:lastPrinted>
  <dcterms:created xsi:type="dcterms:W3CDTF">2012-03-29T19:10:32Z</dcterms:created>
  <dcterms:modified xsi:type="dcterms:W3CDTF">2012-04-20T14:27:20Z</dcterms:modified>
</cp:coreProperties>
</file>